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7" r:id="rId4"/>
    <p:sldId id="260" r:id="rId5"/>
    <p:sldId id="258" r:id="rId6"/>
    <p:sldId id="259"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5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B3BD959-DF53-41EF-B293-3FD37F27963B}" type="datetimeFigureOut">
              <a:rPr lang="en-GB" smtClean="0"/>
              <a:t>13/08/2013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FD080C-5E2D-4DDE-83F3-DE92E5A867F5}" type="slidenum">
              <a:rPr lang="en-GB" smtClean="0"/>
              <a:t>‹#›</a:t>
            </a:fld>
            <a:endParaRPr lang="en-GB"/>
          </a:p>
        </p:txBody>
      </p:sp>
    </p:spTree>
    <p:extLst>
      <p:ext uri="{BB962C8B-B14F-4D97-AF65-F5344CB8AC3E}">
        <p14:creationId xmlns:p14="http://schemas.microsoft.com/office/powerpoint/2010/main" val="795260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B3BD959-DF53-41EF-B293-3FD37F27963B}" type="datetimeFigureOut">
              <a:rPr lang="en-GB" smtClean="0"/>
              <a:t>13/08/2013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FD080C-5E2D-4DDE-83F3-DE92E5A867F5}" type="slidenum">
              <a:rPr lang="en-GB" smtClean="0"/>
              <a:t>‹#›</a:t>
            </a:fld>
            <a:endParaRPr lang="en-GB"/>
          </a:p>
        </p:txBody>
      </p:sp>
    </p:spTree>
    <p:extLst>
      <p:ext uri="{BB962C8B-B14F-4D97-AF65-F5344CB8AC3E}">
        <p14:creationId xmlns:p14="http://schemas.microsoft.com/office/powerpoint/2010/main" val="388700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B3BD959-DF53-41EF-B293-3FD37F27963B}" type="datetimeFigureOut">
              <a:rPr lang="en-GB" smtClean="0"/>
              <a:t>13/08/2013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FD080C-5E2D-4DDE-83F3-DE92E5A867F5}" type="slidenum">
              <a:rPr lang="en-GB" smtClean="0"/>
              <a:t>‹#›</a:t>
            </a:fld>
            <a:endParaRPr lang="en-GB"/>
          </a:p>
        </p:txBody>
      </p:sp>
    </p:spTree>
    <p:extLst>
      <p:ext uri="{BB962C8B-B14F-4D97-AF65-F5344CB8AC3E}">
        <p14:creationId xmlns:p14="http://schemas.microsoft.com/office/powerpoint/2010/main" val="858851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B3BD959-DF53-41EF-B293-3FD37F27963B}" type="datetimeFigureOut">
              <a:rPr lang="en-GB" smtClean="0"/>
              <a:t>13/08/2013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FD080C-5E2D-4DDE-83F3-DE92E5A867F5}" type="slidenum">
              <a:rPr lang="en-GB" smtClean="0"/>
              <a:t>‹#›</a:t>
            </a:fld>
            <a:endParaRPr lang="en-GB"/>
          </a:p>
        </p:txBody>
      </p:sp>
    </p:spTree>
    <p:extLst>
      <p:ext uri="{BB962C8B-B14F-4D97-AF65-F5344CB8AC3E}">
        <p14:creationId xmlns:p14="http://schemas.microsoft.com/office/powerpoint/2010/main" val="1342631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3BD959-DF53-41EF-B293-3FD37F27963B}" type="datetimeFigureOut">
              <a:rPr lang="en-GB" smtClean="0"/>
              <a:t>13/08/2013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FD080C-5E2D-4DDE-83F3-DE92E5A867F5}" type="slidenum">
              <a:rPr lang="en-GB" smtClean="0"/>
              <a:t>‹#›</a:t>
            </a:fld>
            <a:endParaRPr lang="en-GB"/>
          </a:p>
        </p:txBody>
      </p:sp>
    </p:spTree>
    <p:extLst>
      <p:ext uri="{BB962C8B-B14F-4D97-AF65-F5344CB8AC3E}">
        <p14:creationId xmlns:p14="http://schemas.microsoft.com/office/powerpoint/2010/main" val="2725175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B3BD959-DF53-41EF-B293-3FD37F27963B}" type="datetimeFigureOut">
              <a:rPr lang="en-GB" smtClean="0"/>
              <a:t>13/08/2013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2FD080C-5E2D-4DDE-83F3-DE92E5A867F5}" type="slidenum">
              <a:rPr lang="en-GB" smtClean="0"/>
              <a:t>‹#›</a:t>
            </a:fld>
            <a:endParaRPr lang="en-GB"/>
          </a:p>
        </p:txBody>
      </p:sp>
    </p:spTree>
    <p:extLst>
      <p:ext uri="{BB962C8B-B14F-4D97-AF65-F5344CB8AC3E}">
        <p14:creationId xmlns:p14="http://schemas.microsoft.com/office/powerpoint/2010/main" val="3984523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B3BD959-DF53-41EF-B293-3FD37F27963B}" type="datetimeFigureOut">
              <a:rPr lang="en-GB" smtClean="0"/>
              <a:t>13/08/2013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2FD080C-5E2D-4DDE-83F3-DE92E5A867F5}" type="slidenum">
              <a:rPr lang="en-GB" smtClean="0"/>
              <a:t>‹#›</a:t>
            </a:fld>
            <a:endParaRPr lang="en-GB"/>
          </a:p>
        </p:txBody>
      </p:sp>
    </p:spTree>
    <p:extLst>
      <p:ext uri="{BB962C8B-B14F-4D97-AF65-F5344CB8AC3E}">
        <p14:creationId xmlns:p14="http://schemas.microsoft.com/office/powerpoint/2010/main" val="1852238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B3BD959-DF53-41EF-B293-3FD37F27963B}" type="datetimeFigureOut">
              <a:rPr lang="en-GB" smtClean="0"/>
              <a:t>13/08/2013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2FD080C-5E2D-4DDE-83F3-DE92E5A867F5}" type="slidenum">
              <a:rPr lang="en-GB" smtClean="0"/>
              <a:t>‹#›</a:t>
            </a:fld>
            <a:endParaRPr lang="en-GB"/>
          </a:p>
        </p:txBody>
      </p:sp>
    </p:spTree>
    <p:extLst>
      <p:ext uri="{BB962C8B-B14F-4D97-AF65-F5344CB8AC3E}">
        <p14:creationId xmlns:p14="http://schemas.microsoft.com/office/powerpoint/2010/main" val="2003663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3BD959-DF53-41EF-B293-3FD37F27963B}" type="datetimeFigureOut">
              <a:rPr lang="en-GB" smtClean="0"/>
              <a:t>13/08/2013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2FD080C-5E2D-4DDE-83F3-DE92E5A867F5}" type="slidenum">
              <a:rPr lang="en-GB" smtClean="0"/>
              <a:t>‹#›</a:t>
            </a:fld>
            <a:endParaRPr lang="en-GB"/>
          </a:p>
        </p:txBody>
      </p:sp>
    </p:spTree>
    <p:extLst>
      <p:ext uri="{BB962C8B-B14F-4D97-AF65-F5344CB8AC3E}">
        <p14:creationId xmlns:p14="http://schemas.microsoft.com/office/powerpoint/2010/main" val="3039467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3BD959-DF53-41EF-B293-3FD37F27963B}" type="datetimeFigureOut">
              <a:rPr lang="en-GB" smtClean="0"/>
              <a:t>13/08/2013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2FD080C-5E2D-4DDE-83F3-DE92E5A867F5}" type="slidenum">
              <a:rPr lang="en-GB" smtClean="0"/>
              <a:t>‹#›</a:t>
            </a:fld>
            <a:endParaRPr lang="en-GB"/>
          </a:p>
        </p:txBody>
      </p:sp>
    </p:spTree>
    <p:extLst>
      <p:ext uri="{BB962C8B-B14F-4D97-AF65-F5344CB8AC3E}">
        <p14:creationId xmlns:p14="http://schemas.microsoft.com/office/powerpoint/2010/main" val="1576423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3BD959-DF53-41EF-B293-3FD37F27963B}" type="datetimeFigureOut">
              <a:rPr lang="en-GB" smtClean="0"/>
              <a:t>13/08/2013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2FD080C-5E2D-4DDE-83F3-DE92E5A867F5}" type="slidenum">
              <a:rPr lang="en-GB" smtClean="0"/>
              <a:t>‹#›</a:t>
            </a:fld>
            <a:endParaRPr lang="en-GB"/>
          </a:p>
        </p:txBody>
      </p:sp>
    </p:spTree>
    <p:extLst>
      <p:ext uri="{BB962C8B-B14F-4D97-AF65-F5344CB8AC3E}">
        <p14:creationId xmlns:p14="http://schemas.microsoft.com/office/powerpoint/2010/main" val="2963375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CCCCFF"/>
            </a:gs>
            <a:gs pos="17999">
              <a:srgbClr val="99CCFF"/>
            </a:gs>
            <a:gs pos="36000">
              <a:srgbClr val="9966FF"/>
            </a:gs>
            <a:gs pos="61000">
              <a:srgbClr val="CC99FF"/>
            </a:gs>
            <a:gs pos="82001">
              <a:srgbClr val="99CCFF"/>
            </a:gs>
            <a:gs pos="100000">
              <a:srgbClr val="CCCCFF"/>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3BD959-DF53-41EF-B293-3FD37F27963B}" type="datetimeFigureOut">
              <a:rPr lang="en-GB" smtClean="0"/>
              <a:t>13/08/2013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FD080C-5E2D-4DDE-83F3-DE92E5A867F5}" type="slidenum">
              <a:rPr lang="en-GB" smtClean="0"/>
              <a:t>‹#›</a:t>
            </a:fld>
            <a:endParaRPr lang="en-GB"/>
          </a:p>
        </p:txBody>
      </p:sp>
    </p:spTree>
    <p:extLst>
      <p:ext uri="{BB962C8B-B14F-4D97-AF65-F5344CB8AC3E}">
        <p14:creationId xmlns:p14="http://schemas.microsoft.com/office/powerpoint/2010/main" val="18921844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556792"/>
            <a:ext cx="7772400" cy="1470025"/>
          </a:xfrm>
        </p:spPr>
        <p:txBody>
          <a:bodyPr/>
          <a:lstStyle/>
          <a:p>
            <a:r>
              <a:rPr lang="en-GB" dirty="0" smtClean="0"/>
              <a:t>System Development Life Cycle</a:t>
            </a:r>
            <a:endParaRPr lang="en-GB" dirty="0"/>
          </a:p>
        </p:txBody>
      </p:sp>
      <p:sp>
        <p:nvSpPr>
          <p:cNvPr id="3" name="Subtitle 2"/>
          <p:cNvSpPr>
            <a:spLocks noGrp="1"/>
          </p:cNvSpPr>
          <p:nvPr>
            <p:ph type="subTitle" idx="1"/>
          </p:nvPr>
        </p:nvSpPr>
        <p:spPr/>
        <p:txBody>
          <a:bodyPr>
            <a:normAutofit fontScale="92500" lnSpcReduction="10000"/>
          </a:bodyPr>
          <a:lstStyle/>
          <a:p>
            <a:r>
              <a:rPr lang="en-GB" dirty="0" smtClean="0"/>
              <a:t>Process of creating and altering systems or software by using methodologies or models to develop the systems in a logical ordered fashion</a:t>
            </a:r>
            <a:endParaRPr lang="en-GB" dirty="0"/>
          </a:p>
        </p:txBody>
      </p:sp>
      <p:grpSp>
        <p:nvGrpSpPr>
          <p:cNvPr id="4" name="Group 3"/>
          <p:cNvGrpSpPr/>
          <p:nvPr/>
        </p:nvGrpSpPr>
        <p:grpSpPr>
          <a:xfrm>
            <a:off x="8028384" y="166663"/>
            <a:ext cx="911737" cy="1622310"/>
            <a:chOff x="0" y="0"/>
            <a:chExt cx="1128156" cy="1922814"/>
          </a:xfrm>
        </p:grpSpPr>
        <p:sp>
          <p:nvSpPr>
            <p:cNvPr id="5" name="Text Box 3"/>
            <p:cNvSpPr txBox="1"/>
            <p:nvPr/>
          </p:nvSpPr>
          <p:spPr>
            <a:xfrm>
              <a:off x="0" y="0"/>
              <a:ext cx="798830" cy="1685925"/>
            </a:xfrm>
            <a:prstGeom prst="rect">
              <a:avLst/>
            </a:prstGeom>
            <a:noFill/>
            <a:ln>
              <a:noFill/>
            </a:ln>
            <a:effectLst/>
          </p:spPr>
          <p:txBody>
            <a:bodyPr rot="0" spcFirstLastPara="0" vert="horz" wrap="non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GB" sz="8000" b="1" cap="all" dirty="0">
                  <a:ln w="9004" cap="flat" cmpd="sng" algn="ctr">
                    <a:solidFill>
                      <a:srgbClr val="5C437A"/>
                    </a:solidFill>
                    <a:prstDash val="solid"/>
                    <a:round/>
                  </a:ln>
                  <a:gradFill>
                    <a:gsLst>
                      <a:gs pos="0">
                        <a:srgbClr val="381563"/>
                      </a:gs>
                      <a:gs pos="43000">
                        <a:srgbClr val="7B34D2"/>
                      </a:gs>
                      <a:gs pos="48000">
                        <a:srgbClr val="7230C3"/>
                      </a:gs>
                      <a:gs pos="100000">
                        <a:srgbClr val="381563"/>
                      </a:gs>
                    </a:gsLst>
                    <a:lin ang="5400000" scaled="0"/>
                  </a:gradFill>
                  <a:effectLst>
                    <a:glow rad="63500">
                      <a:schemeClr val="accent2">
                        <a:satMod val="175000"/>
                        <a:alpha val="40000"/>
                      </a:schemeClr>
                    </a:glow>
                    <a:reflection blurRad="12700" stA="28000" endPos="45000" dist="1003" dir="5400000" sy="-100000" algn="bl"/>
                  </a:effectLst>
                  <a:latin typeface="Calibri"/>
                  <a:ea typeface="Calibri"/>
                  <a:cs typeface="Times New Roman"/>
                </a:rPr>
                <a:t>A</a:t>
              </a:r>
              <a:endParaRPr lang="en-GB" sz="1100" dirty="0">
                <a:effectLst/>
                <a:latin typeface="Calibri"/>
                <a:ea typeface="Calibri"/>
                <a:cs typeface="Times New Roman"/>
              </a:endParaRPr>
            </a:p>
          </p:txBody>
        </p:sp>
        <p:sp>
          <p:nvSpPr>
            <p:cNvPr id="6" name="Text Box 4"/>
            <p:cNvSpPr txBox="1"/>
            <p:nvPr/>
          </p:nvSpPr>
          <p:spPr>
            <a:xfrm>
              <a:off x="368135" y="190006"/>
              <a:ext cx="760021" cy="1732808"/>
            </a:xfrm>
            <a:prstGeom prst="rect">
              <a:avLst/>
            </a:prstGeom>
            <a:noFill/>
            <a:ln>
              <a:noFill/>
            </a:ln>
            <a:effectLst/>
          </p:spPr>
          <p:txBody>
            <a:bodyPr rot="0" spcFirstLastPara="0" vert="horz" wrap="square" lIns="91440" tIns="45720" rIns="91440" bIns="45720" numCol="1" spcCol="0" rtlCol="0" fromWordArt="0" anchor="t" anchorCtr="0" forceAA="0" compatLnSpc="1">
              <a:prstTxWarp prst="textNoShape">
                <a:avLst/>
              </a:prstTxWarp>
              <a:no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lnSpc>
                  <a:spcPct val="115000"/>
                </a:lnSpc>
                <a:spcAft>
                  <a:spcPts val="1000"/>
                </a:spcAft>
              </a:pPr>
              <a:r>
                <a:rPr lang="en-GB" sz="9000" b="1" cap="all" dirty="0">
                  <a:ln>
                    <a:noFill/>
                  </a:ln>
                  <a:solidFill>
                    <a:srgbClr val="4F81BD"/>
                  </a:solidFill>
                  <a:effectLst>
                    <a:glow rad="63500">
                      <a:schemeClr val="accent2">
                        <a:satMod val="175000"/>
                        <a:alpha val="40000"/>
                      </a:schemeClr>
                    </a:glow>
                    <a:outerShdw blurRad="19685" dist="12700" dir="5400000" algn="tl">
                      <a:schemeClr val="accent1">
                        <a:satMod val="130000"/>
                        <a:alpha val="60000"/>
                      </a:schemeClr>
                    </a:outerShdw>
                    <a:reflection blurRad="9995" stA="55000" endPos="48000" dist="495" dir="5400000" sy="-100000" algn="bl"/>
                  </a:effectLst>
                  <a:latin typeface="Calibri"/>
                  <a:ea typeface="Calibri"/>
                  <a:cs typeface="Times New Roman"/>
                </a:rPr>
                <a:t>J</a:t>
              </a:r>
              <a:endParaRPr lang="en-GB" sz="1100" dirty="0">
                <a:effectLst/>
                <a:latin typeface="Calibri"/>
                <a:ea typeface="Calibri"/>
                <a:cs typeface="Times New Roman"/>
              </a:endParaRPr>
            </a:p>
          </p:txBody>
        </p:sp>
      </p:grpSp>
    </p:spTree>
    <p:extLst>
      <p:ext uri="{BB962C8B-B14F-4D97-AF65-F5344CB8AC3E}">
        <p14:creationId xmlns:p14="http://schemas.microsoft.com/office/powerpoint/2010/main" val="342596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upload.wikimedia.org/wikipedia/commons/thumb/b/bb/Systems_Development_Life_Cycle.jpg/800px-Systems_Development_Life_Cycl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8849" y="1268760"/>
            <a:ext cx="8064896" cy="5050641"/>
          </a:xfrm>
          <a:prstGeom prst="rect">
            <a:avLst/>
          </a:prstGeom>
          <a:noFill/>
          <a:extLst>
            <a:ext uri="{909E8E84-426E-40DD-AFC4-6F175D3DCCD1}">
              <a14:hiddenFill xmlns:a14="http://schemas.microsoft.com/office/drawing/2010/main">
                <a:solidFill>
                  <a:srgbClr val="FFFFFF"/>
                </a:solidFill>
              </a14:hiddenFill>
            </a:ext>
          </a:extLst>
        </p:spPr>
      </p:pic>
      <p:sp>
        <p:nvSpPr>
          <p:cNvPr id="6" name="Text Box 3"/>
          <p:cNvSpPr txBox="1"/>
          <p:nvPr/>
        </p:nvSpPr>
        <p:spPr>
          <a:xfrm>
            <a:off x="8028384" y="166663"/>
            <a:ext cx="645587" cy="1422443"/>
          </a:xfrm>
          <a:prstGeom prst="rect">
            <a:avLst/>
          </a:prstGeom>
          <a:noFill/>
          <a:ln>
            <a:noFill/>
          </a:ln>
          <a:effectLst/>
        </p:spPr>
        <p:txBody>
          <a:bodyPr rot="0" spcFirstLastPara="0" vert="horz" wrap="non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GB" sz="8000" b="1" cap="all" dirty="0">
                <a:ln w="9004" cap="flat" cmpd="sng" algn="ctr">
                  <a:solidFill>
                    <a:srgbClr val="5C437A"/>
                  </a:solidFill>
                  <a:prstDash val="solid"/>
                  <a:round/>
                </a:ln>
                <a:gradFill>
                  <a:gsLst>
                    <a:gs pos="0">
                      <a:srgbClr val="381563"/>
                    </a:gs>
                    <a:gs pos="43000">
                      <a:srgbClr val="7B34D2"/>
                    </a:gs>
                    <a:gs pos="48000">
                      <a:srgbClr val="7230C3"/>
                    </a:gs>
                    <a:gs pos="100000">
                      <a:srgbClr val="381563"/>
                    </a:gs>
                  </a:gsLst>
                  <a:lin ang="5400000" scaled="0"/>
                </a:gradFill>
                <a:effectLst>
                  <a:glow rad="63500">
                    <a:schemeClr val="accent2">
                      <a:satMod val="175000"/>
                      <a:alpha val="40000"/>
                    </a:schemeClr>
                  </a:glow>
                  <a:reflection blurRad="12700" stA="28000" endPos="45000" dist="1003" dir="5400000" sy="-100000" algn="bl"/>
                </a:effectLst>
                <a:latin typeface="Calibri"/>
                <a:ea typeface="Calibri"/>
                <a:cs typeface="Times New Roman"/>
              </a:rPr>
              <a:t>A</a:t>
            </a:r>
            <a:endParaRPr lang="en-GB" sz="1100" dirty="0">
              <a:effectLst/>
              <a:latin typeface="Calibri"/>
              <a:ea typeface="Calibri"/>
              <a:cs typeface="Times New Roman"/>
            </a:endParaRPr>
          </a:p>
        </p:txBody>
      </p:sp>
      <p:sp>
        <p:nvSpPr>
          <p:cNvPr id="7" name="Text Box 4"/>
          <p:cNvSpPr txBox="1"/>
          <p:nvPr/>
        </p:nvSpPr>
        <p:spPr>
          <a:xfrm>
            <a:off x="8325898" y="326974"/>
            <a:ext cx="614223" cy="1461999"/>
          </a:xfrm>
          <a:prstGeom prst="rect">
            <a:avLst/>
          </a:prstGeom>
          <a:noFill/>
          <a:ln>
            <a:noFill/>
          </a:ln>
          <a:effectLst/>
        </p:spPr>
        <p:txBody>
          <a:bodyPr rot="0" spcFirstLastPara="0" vert="horz" wrap="square" lIns="91440" tIns="45720" rIns="91440" bIns="45720" numCol="1" spcCol="0" rtlCol="0" fromWordArt="0" anchor="t" anchorCtr="0" forceAA="0" compatLnSpc="1">
            <a:prstTxWarp prst="textNoShape">
              <a:avLst/>
            </a:prstTxWarp>
            <a:no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lnSpc>
                <a:spcPct val="115000"/>
              </a:lnSpc>
              <a:spcAft>
                <a:spcPts val="1000"/>
              </a:spcAft>
            </a:pPr>
            <a:r>
              <a:rPr lang="en-GB" sz="9000" b="1" cap="all" dirty="0">
                <a:ln>
                  <a:noFill/>
                </a:ln>
                <a:solidFill>
                  <a:srgbClr val="4F81BD"/>
                </a:solidFill>
                <a:effectLst>
                  <a:glow rad="63500">
                    <a:schemeClr val="accent2">
                      <a:satMod val="175000"/>
                      <a:alpha val="40000"/>
                    </a:schemeClr>
                  </a:glow>
                  <a:outerShdw blurRad="19685" dist="12700" dir="5400000" algn="tl">
                    <a:schemeClr val="accent1">
                      <a:satMod val="130000"/>
                      <a:alpha val="60000"/>
                    </a:schemeClr>
                  </a:outerShdw>
                  <a:reflection blurRad="9995" stA="55000" endPos="48000" dist="495" dir="5400000" sy="-100000" algn="bl"/>
                </a:effectLst>
                <a:latin typeface="Calibri"/>
                <a:ea typeface="Calibri"/>
                <a:cs typeface="Times New Roman"/>
              </a:rPr>
              <a:t>J</a:t>
            </a:r>
            <a:endParaRPr lang="en-GB" sz="1100" dirty="0">
              <a:effectLst/>
              <a:latin typeface="Calibri"/>
              <a:ea typeface="Calibri"/>
              <a:cs typeface="Times New Roman"/>
            </a:endParaRPr>
          </a:p>
        </p:txBody>
      </p:sp>
    </p:spTree>
    <p:extLst>
      <p:ext uri="{BB962C8B-B14F-4D97-AF65-F5344CB8AC3E}">
        <p14:creationId xmlns:p14="http://schemas.microsoft.com/office/powerpoint/2010/main" val="2376447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Waterfall Model</a:t>
            </a:r>
            <a:endParaRPr lang="en-GB" dirty="0"/>
          </a:p>
        </p:txBody>
      </p:sp>
      <p:sp>
        <p:nvSpPr>
          <p:cNvPr id="4" name="TextBox 3"/>
          <p:cNvSpPr txBox="1"/>
          <p:nvPr/>
        </p:nvSpPr>
        <p:spPr>
          <a:xfrm>
            <a:off x="395536" y="1484784"/>
            <a:ext cx="1584176" cy="369332"/>
          </a:xfrm>
          <a:prstGeom prst="rect">
            <a:avLst/>
          </a:prstGeom>
          <a:ln/>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GB" dirty="0" smtClean="0">
                <a:latin typeface="Arial Narrow" pitchFamily="34" charset="0"/>
              </a:rPr>
              <a:t>Requirements</a:t>
            </a:r>
            <a:endParaRPr lang="en-GB" dirty="0">
              <a:latin typeface="Arial Narrow" pitchFamily="34" charset="0"/>
            </a:endParaRPr>
          </a:p>
        </p:txBody>
      </p:sp>
      <p:sp>
        <p:nvSpPr>
          <p:cNvPr id="5" name="TextBox 4"/>
          <p:cNvSpPr txBox="1"/>
          <p:nvPr/>
        </p:nvSpPr>
        <p:spPr>
          <a:xfrm>
            <a:off x="1655338" y="2244198"/>
            <a:ext cx="1584176" cy="369332"/>
          </a:xfrm>
          <a:prstGeom prst="rect">
            <a:avLst/>
          </a:prstGeom>
          <a:ln/>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GB" dirty="0" smtClean="0">
                <a:latin typeface="Arial Narrow" pitchFamily="34" charset="0"/>
              </a:rPr>
              <a:t>Design</a:t>
            </a:r>
            <a:endParaRPr lang="en-GB" dirty="0">
              <a:latin typeface="Arial Narrow" pitchFamily="34" charset="0"/>
            </a:endParaRPr>
          </a:p>
        </p:txBody>
      </p:sp>
      <p:sp>
        <p:nvSpPr>
          <p:cNvPr id="6" name="TextBox 5"/>
          <p:cNvSpPr txBox="1"/>
          <p:nvPr/>
        </p:nvSpPr>
        <p:spPr>
          <a:xfrm>
            <a:off x="2828002" y="3026031"/>
            <a:ext cx="1728192" cy="369332"/>
          </a:xfrm>
          <a:prstGeom prst="rect">
            <a:avLst/>
          </a:prstGeom>
          <a:ln/>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GB" dirty="0" smtClean="0">
                <a:latin typeface="Arial Narrow" pitchFamily="34" charset="0"/>
              </a:rPr>
              <a:t>Implementation</a:t>
            </a:r>
            <a:endParaRPr lang="en-GB" dirty="0">
              <a:latin typeface="Arial Narrow" pitchFamily="34" charset="0"/>
            </a:endParaRPr>
          </a:p>
        </p:txBody>
      </p:sp>
      <p:sp>
        <p:nvSpPr>
          <p:cNvPr id="7" name="TextBox 6"/>
          <p:cNvSpPr txBox="1"/>
          <p:nvPr/>
        </p:nvSpPr>
        <p:spPr>
          <a:xfrm>
            <a:off x="4211960" y="3889151"/>
            <a:ext cx="1584176" cy="369332"/>
          </a:xfrm>
          <a:prstGeom prst="rect">
            <a:avLst/>
          </a:prstGeom>
          <a:ln/>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GB" dirty="0" smtClean="0">
                <a:latin typeface="Arial Narrow" pitchFamily="34" charset="0"/>
              </a:rPr>
              <a:t>Testing</a:t>
            </a:r>
            <a:endParaRPr lang="en-GB" dirty="0">
              <a:latin typeface="Arial Narrow" pitchFamily="34" charset="0"/>
            </a:endParaRPr>
          </a:p>
        </p:txBody>
      </p:sp>
      <p:sp>
        <p:nvSpPr>
          <p:cNvPr id="8" name="TextBox 7"/>
          <p:cNvSpPr txBox="1"/>
          <p:nvPr/>
        </p:nvSpPr>
        <p:spPr>
          <a:xfrm>
            <a:off x="5580112" y="4635172"/>
            <a:ext cx="1584176" cy="369332"/>
          </a:xfrm>
          <a:prstGeom prst="rect">
            <a:avLst/>
          </a:prstGeom>
          <a:ln/>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GB" dirty="0" smtClean="0">
                <a:latin typeface="Arial Narrow" pitchFamily="34" charset="0"/>
              </a:rPr>
              <a:t>Installation</a:t>
            </a:r>
            <a:endParaRPr lang="en-GB" dirty="0">
              <a:latin typeface="Arial Narrow" pitchFamily="34" charset="0"/>
            </a:endParaRPr>
          </a:p>
        </p:txBody>
      </p:sp>
      <p:sp>
        <p:nvSpPr>
          <p:cNvPr id="9" name="TextBox 8"/>
          <p:cNvSpPr txBox="1"/>
          <p:nvPr/>
        </p:nvSpPr>
        <p:spPr>
          <a:xfrm>
            <a:off x="6948264" y="5416835"/>
            <a:ext cx="1584176" cy="369332"/>
          </a:xfrm>
          <a:prstGeom prst="rect">
            <a:avLst/>
          </a:prstGeom>
          <a:ln/>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GB" dirty="0" smtClean="0">
                <a:latin typeface="Arial Narrow" pitchFamily="34" charset="0"/>
              </a:rPr>
              <a:t>Maintenance</a:t>
            </a:r>
            <a:endParaRPr lang="en-GB" dirty="0">
              <a:latin typeface="Arial Narrow" pitchFamily="34" charset="0"/>
            </a:endParaRPr>
          </a:p>
        </p:txBody>
      </p:sp>
      <p:cxnSp>
        <p:nvCxnSpPr>
          <p:cNvPr id="11" name="Curved Connector 10"/>
          <p:cNvCxnSpPr>
            <a:stCxn id="4" idx="3"/>
            <a:endCxn id="5" idx="0"/>
          </p:cNvCxnSpPr>
          <p:nvPr/>
        </p:nvCxnSpPr>
        <p:spPr>
          <a:xfrm>
            <a:off x="1979712" y="1669450"/>
            <a:ext cx="467714" cy="574748"/>
          </a:xfrm>
          <a:prstGeom prst="curvedConnector2">
            <a:avLst/>
          </a:prstGeom>
          <a:ln>
            <a:tailEnd type="arrow"/>
          </a:ln>
        </p:spPr>
        <p:style>
          <a:lnRef idx="2">
            <a:schemeClr val="accent5"/>
          </a:lnRef>
          <a:fillRef idx="1">
            <a:schemeClr val="lt1"/>
          </a:fillRef>
          <a:effectRef idx="0">
            <a:schemeClr val="accent5"/>
          </a:effectRef>
          <a:fontRef idx="minor">
            <a:schemeClr val="dk1"/>
          </a:fontRef>
        </p:style>
      </p:cxnSp>
      <p:cxnSp>
        <p:nvCxnSpPr>
          <p:cNvPr id="12" name="Curved Connector 11"/>
          <p:cNvCxnSpPr>
            <a:stCxn id="5" idx="3"/>
            <a:endCxn id="6" idx="0"/>
          </p:cNvCxnSpPr>
          <p:nvPr/>
        </p:nvCxnSpPr>
        <p:spPr>
          <a:xfrm>
            <a:off x="3239514" y="2428864"/>
            <a:ext cx="452584" cy="597167"/>
          </a:xfrm>
          <a:prstGeom prst="curvedConnector2">
            <a:avLst/>
          </a:prstGeom>
          <a:ln>
            <a:tailEnd type="arrow"/>
          </a:ln>
        </p:spPr>
        <p:style>
          <a:lnRef idx="2">
            <a:schemeClr val="accent5"/>
          </a:lnRef>
          <a:fillRef idx="1">
            <a:schemeClr val="lt1"/>
          </a:fillRef>
          <a:effectRef idx="0">
            <a:schemeClr val="accent5"/>
          </a:effectRef>
          <a:fontRef idx="minor">
            <a:schemeClr val="dk1"/>
          </a:fontRef>
        </p:style>
      </p:cxnSp>
      <p:cxnSp>
        <p:nvCxnSpPr>
          <p:cNvPr id="16" name="Curved Connector 15"/>
          <p:cNvCxnSpPr>
            <a:stCxn id="6" idx="3"/>
            <a:endCxn id="7" idx="0"/>
          </p:cNvCxnSpPr>
          <p:nvPr/>
        </p:nvCxnSpPr>
        <p:spPr>
          <a:xfrm>
            <a:off x="4556194" y="3210697"/>
            <a:ext cx="447854" cy="678454"/>
          </a:xfrm>
          <a:prstGeom prst="curvedConnector2">
            <a:avLst/>
          </a:prstGeom>
          <a:ln>
            <a:tailEnd type="arrow"/>
          </a:ln>
        </p:spPr>
        <p:style>
          <a:lnRef idx="2">
            <a:schemeClr val="accent5"/>
          </a:lnRef>
          <a:fillRef idx="1">
            <a:schemeClr val="lt1"/>
          </a:fillRef>
          <a:effectRef idx="0">
            <a:schemeClr val="accent5"/>
          </a:effectRef>
          <a:fontRef idx="minor">
            <a:schemeClr val="dk1"/>
          </a:fontRef>
        </p:style>
      </p:cxnSp>
      <p:cxnSp>
        <p:nvCxnSpPr>
          <p:cNvPr id="18" name="Curved Connector 17"/>
          <p:cNvCxnSpPr>
            <a:stCxn id="7" idx="3"/>
            <a:endCxn id="8" idx="0"/>
          </p:cNvCxnSpPr>
          <p:nvPr/>
        </p:nvCxnSpPr>
        <p:spPr>
          <a:xfrm>
            <a:off x="5796136" y="4073817"/>
            <a:ext cx="576064" cy="561355"/>
          </a:xfrm>
          <a:prstGeom prst="curvedConnector2">
            <a:avLst/>
          </a:prstGeom>
          <a:ln>
            <a:tailEnd type="arrow"/>
          </a:ln>
        </p:spPr>
        <p:style>
          <a:lnRef idx="2">
            <a:schemeClr val="accent5"/>
          </a:lnRef>
          <a:fillRef idx="1">
            <a:schemeClr val="lt1"/>
          </a:fillRef>
          <a:effectRef idx="0">
            <a:schemeClr val="accent5"/>
          </a:effectRef>
          <a:fontRef idx="minor">
            <a:schemeClr val="dk1"/>
          </a:fontRef>
        </p:style>
      </p:cxnSp>
      <p:cxnSp>
        <p:nvCxnSpPr>
          <p:cNvPr id="20" name="Curved Connector 19"/>
          <p:cNvCxnSpPr>
            <a:stCxn id="8" idx="3"/>
            <a:endCxn id="9" idx="0"/>
          </p:cNvCxnSpPr>
          <p:nvPr/>
        </p:nvCxnSpPr>
        <p:spPr>
          <a:xfrm>
            <a:off x="7164288" y="4819838"/>
            <a:ext cx="576064" cy="596997"/>
          </a:xfrm>
          <a:prstGeom prst="curvedConnector2">
            <a:avLst/>
          </a:prstGeom>
          <a:ln>
            <a:tailEnd type="arrow"/>
          </a:ln>
        </p:spPr>
        <p:style>
          <a:lnRef idx="2">
            <a:schemeClr val="accent5"/>
          </a:lnRef>
          <a:fillRef idx="1">
            <a:schemeClr val="lt1"/>
          </a:fillRef>
          <a:effectRef idx="0">
            <a:schemeClr val="accent5"/>
          </a:effectRef>
          <a:fontRef idx="minor">
            <a:schemeClr val="dk1"/>
          </a:fontRef>
        </p:style>
      </p:cxnSp>
      <p:cxnSp>
        <p:nvCxnSpPr>
          <p:cNvPr id="24" name="Curved Connector 23"/>
          <p:cNvCxnSpPr>
            <a:stCxn id="9" idx="1"/>
            <a:endCxn id="8" idx="2"/>
          </p:cNvCxnSpPr>
          <p:nvPr/>
        </p:nvCxnSpPr>
        <p:spPr>
          <a:xfrm rot="10800000">
            <a:off x="6372200" y="5004505"/>
            <a:ext cx="576064" cy="596997"/>
          </a:xfrm>
          <a:prstGeom prst="curvedConnector2">
            <a:avLst/>
          </a:prstGeom>
          <a:ln>
            <a:prstDash val="lgDash"/>
            <a:tailEnd type="arrow"/>
          </a:ln>
        </p:spPr>
        <p:style>
          <a:lnRef idx="1">
            <a:schemeClr val="accent1"/>
          </a:lnRef>
          <a:fillRef idx="0">
            <a:schemeClr val="accent1"/>
          </a:fillRef>
          <a:effectRef idx="0">
            <a:schemeClr val="accent1"/>
          </a:effectRef>
          <a:fontRef idx="minor">
            <a:schemeClr val="tx1"/>
          </a:fontRef>
        </p:style>
      </p:cxnSp>
      <p:cxnSp>
        <p:nvCxnSpPr>
          <p:cNvPr id="26" name="Curved Connector 25"/>
          <p:cNvCxnSpPr>
            <a:stCxn id="8" idx="1"/>
            <a:endCxn id="7" idx="2"/>
          </p:cNvCxnSpPr>
          <p:nvPr/>
        </p:nvCxnSpPr>
        <p:spPr>
          <a:xfrm rot="10800000">
            <a:off x="5004048" y="4258484"/>
            <a:ext cx="576064" cy="561355"/>
          </a:xfrm>
          <a:prstGeom prst="curvedConnector2">
            <a:avLst/>
          </a:prstGeom>
          <a:ln>
            <a:prstDash val="lgDash"/>
            <a:tailEnd type="arrow"/>
          </a:ln>
        </p:spPr>
        <p:style>
          <a:lnRef idx="1">
            <a:schemeClr val="accent1"/>
          </a:lnRef>
          <a:fillRef idx="0">
            <a:schemeClr val="accent1"/>
          </a:fillRef>
          <a:effectRef idx="0">
            <a:schemeClr val="accent1"/>
          </a:effectRef>
          <a:fontRef idx="minor">
            <a:schemeClr val="tx1"/>
          </a:fontRef>
        </p:style>
      </p:cxnSp>
      <p:cxnSp>
        <p:nvCxnSpPr>
          <p:cNvPr id="28" name="Curved Connector 27"/>
          <p:cNvCxnSpPr>
            <a:stCxn id="7" idx="1"/>
            <a:endCxn id="6" idx="2"/>
          </p:cNvCxnSpPr>
          <p:nvPr/>
        </p:nvCxnSpPr>
        <p:spPr>
          <a:xfrm rot="10800000">
            <a:off x="3692098" y="3395363"/>
            <a:ext cx="519862" cy="678454"/>
          </a:xfrm>
          <a:prstGeom prst="curvedConnector2">
            <a:avLst/>
          </a:prstGeom>
          <a:ln>
            <a:prstDash val="lgDash"/>
            <a:tailEnd type="arrow"/>
          </a:ln>
        </p:spPr>
        <p:style>
          <a:lnRef idx="1">
            <a:schemeClr val="accent1"/>
          </a:lnRef>
          <a:fillRef idx="0">
            <a:schemeClr val="accent1"/>
          </a:fillRef>
          <a:effectRef idx="0">
            <a:schemeClr val="accent1"/>
          </a:effectRef>
          <a:fontRef idx="minor">
            <a:schemeClr val="tx1"/>
          </a:fontRef>
        </p:style>
      </p:cxnSp>
      <p:cxnSp>
        <p:nvCxnSpPr>
          <p:cNvPr id="30" name="Curved Connector 29"/>
          <p:cNvCxnSpPr>
            <a:stCxn id="6" idx="1"/>
            <a:endCxn id="5" idx="2"/>
          </p:cNvCxnSpPr>
          <p:nvPr/>
        </p:nvCxnSpPr>
        <p:spPr>
          <a:xfrm rot="10800000">
            <a:off x="2447426" y="2613531"/>
            <a:ext cx="380576" cy="597167"/>
          </a:xfrm>
          <a:prstGeom prst="curvedConnector2">
            <a:avLst/>
          </a:prstGeom>
          <a:ln>
            <a:prstDash val="lgDash"/>
            <a:tailEnd type="arrow"/>
          </a:ln>
        </p:spPr>
        <p:style>
          <a:lnRef idx="1">
            <a:schemeClr val="accent1"/>
          </a:lnRef>
          <a:fillRef idx="0">
            <a:schemeClr val="accent1"/>
          </a:fillRef>
          <a:effectRef idx="0">
            <a:schemeClr val="accent1"/>
          </a:effectRef>
          <a:fontRef idx="minor">
            <a:schemeClr val="tx1"/>
          </a:fontRef>
        </p:style>
      </p:cxnSp>
      <p:cxnSp>
        <p:nvCxnSpPr>
          <p:cNvPr id="32" name="Curved Connector 31"/>
          <p:cNvCxnSpPr>
            <a:stCxn id="5" idx="1"/>
            <a:endCxn id="4" idx="2"/>
          </p:cNvCxnSpPr>
          <p:nvPr/>
        </p:nvCxnSpPr>
        <p:spPr>
          <a:xfrm rot="10800000">
            <a:off x="1187624" y="1854116"/>
            <a:ext cx="467714" cy="574748"/>
          </a:xfrm>
          <a:prstGeom prst="curvedConnector2">
            <a:avLst/>
          </a:prstGeom>
          <a:ln>
            <a:prstDash val="lgDash"/>
            <a:tailEnd type="arrow"/>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6372200" y="1292777"/>
            <a:ext cx="1592078" cy="369332"/>
          </a:xfrm>
          <a:prstGeom prst="rect">
            <a:avLst/>
          </a:prstGeom>
          <a:noFill/>
        </p:spPr>
        <p:txBody>
          <a:bodyPr wrap="square" rtlCol="0">
            <a:spAutoFit/>
          </a:bodyPr>
          <a:lstStyle/>
          <a:p>
            <a:r>
              <a:rPr lang="en-GB" dirty="0" smtClean="0"/>
              <a:t>With feedback</a:t>
            </a:r>
            <a:endParaRPr lang="en-GB" dirty="0"/>
          </a:p>
        </p:txBody>
      </p:sp>
      <p:grpSp>
        <p:nvGrpSpPr>
          <p:cNvPr id="80" name="Group 79"/>
          <p:cNvGrpSpPr/>
          <p:nvPr/>
        </p:nvGrpSpPr>
        <p:grpSpPr>
          <a:xfrm>
            <a:off x="8028384" y="166663"/>
            <a:ext cx="911737" cy="1622310"/>
            <a:chOff x="0" y="0"/>
            <a:chExt cx="1128156" cy="1922814"/>
          </a:xfrm>
        </p:grpSpPr>
        <p:sp>
          <p:nvSpPr>
            <p:cNvPr id="81" name="Text Box 3"/>
            <p:cNvSpPr txBox="1"/>
            <p:nvPr/>
          </p:nvSpPr>
          <p:spPr>
            <a:xfrm>
              <a:off x="0" y="0"/>
              <a:ext cx="798830" cy="1685925"/>
            </a:xfrm>
            <a:prstGeom prst="rect">
              <a:avLst/>
            </a:prstGeom>
            <a:noFill/>
            <a:ln>
              <a:noFill/>
            </a:ln>
            <a:effectLst/>
          </p:spPr>
          <p:txBody>
            <a:bodyPr rot="0" spcFirstLastPara="0" vert="horz" wrap="non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GB" sz="8000" b="1" cap="all">
                  <a:ln w="9004" cap="flat" cmpd="sng" algn="ctr">
                    <a:solidFill>
                      <a:srgbClr val="5C437A"/>
                    </a:solidFill>
                    <a:prstDash val="solid"/>
                    <a:round/>
                  </a:ln>
                  <a:gradFill>
                    <a:gsLst>
                      <a:gs pos="0">
                        <a:srgbClr val="381563"/>
                      </a:gs>
                      <a:gs pos="43000">
                        <a:srgbClr val="7B34D2"/>
                      </a:gs>
                      <a:gs pos="48000">
                        <a:srgbClr val="7230C3"/>
                      </a:gs>
                      <a:gs pos="100000">
                        <a:srgbClr val="381563"/>
                      </a:gs>
                    </a:gsLst>
                    <a:lin ang="5400000" scaled="0"/>
                  </a:gradFill>
                  <a:effectLst>
                    <a:glow rad="63500">
                      <a:schemeClr val="accent2">
                        <a:satMod val="175000"/>
                        <a:alpha val="40000"/>
                      </a:schemeClr>
                    </a:glow>
                    <a:reflection blurRad="12700" stA="28000" endPos="45000" dist="1003" dir="5400000" sy="-100000" algn="bl"/>
                  </a:effectLst>
                  <a:latin typeface="Calibri"/>
                  <a:ea typeface="Calibri"/>
                  <a:cs typeface="Times New Roman"/>
                </a:rPr>
                <a:t>A</a:t>
              </a:r>
              <a:endParaRPr lang="en-GB" sz="1100">
                <a:effectLst/>
                <a:latin typeface="Calibri"/>
                <a:ea typeface="Calibri"/>
                <a:cs typeface="Times New Roman"/>
              </a:endParaRPr>
            </a:p>
          </p:txBody>
        </p:sp>
        <p:sp>
          <p:nvSpPr>
            <p:cNvPr id="82" name="Text Box 4"/>
            <p:cNvSpPr txBox="1"/>
            <p:nvPr/>
          </p:nvSpPr>
          <p:spPr>
            <a:xfrm>
              <a:off x="368135" y="190006"/>
              <a:ext cx="760021" cy="1732808"/>
            </a:xfrm>
            <a:prstGeom prst="rect">
              <a:avLst/>
            </a:prstGeom>
            <a:noFill/>
            <a:ln>
              <a:noFill/>
            </a:ln>
            <a:effectLst/>
          </p:spPr>
          <p:txBody>
            <a:bodyPr rot="0" spcFirstLastPara="0" vert="horz" wrap="square" lIns="91440" tIns="45720" rIns="91440" bIns="45720" numCol="1" spcCol="0" rtlCol="0" fromWordArt="0" anchor="t" anchorCtr="0" forceAA="0" compatLnSpc="1">
              <a:prstTxWarp prst="textNoShape">
                <a:avLst/>
              </a:prstTxWarp>
              <a:no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lnSpc>
                  <a:spcPct val="115000"/>
                </a:lnSpc>
                <a:spcAft>
                  <a:spcPts val="1000"/>
                </a:spcAft>
              </a:pPr>
              <a:r>
                <a:rPr lang="en-GB" sz="9000" b="1" cap="all">
                  <a:ln>
                    <a:noFill/>
                  </a:ln>
                  <a:solidFill>
                    <a:srgbClr val="4F81BD"/>
                  </a:solidFill>
                  <a:effectLst>
                    <a:glow rad="63500">
                      <a:schemeClr val="accent2">
                        <a:satMod val="175000"/>
                        <a:alpha val="40000"/>
                      </a:schemeClr>
                    </a:glow>
                    <a:outerShdw blurRad="19685" dist="12700" dir="5400000" algn="tl">
                      <a:schemeClr val="accent1">
                        <a:satMod val="130000"/>
                        <a:alpha val="60000"/>
                      </a:schemeClr>
                    </a:outerShdw>
                    <a:reflection blurRad="9995" stA="55000" endPos="48000" dist="495" dir="5400000" sy="-100000" algn="bl"/>
                  </a:effectLst>
                  <a:latin typeface="Calibri"/>
                  <a:ea typeface="Calibri"/>
                  <a:cs typeface="Times New Roman"/>
                </a:rPr>
                <a:t>J</a:t>
              </a:r>
              <a:endParaRPr lang="en-GB" sz="1100">
                <a:effectLst/>
                <a:latin typeface="Calibri"/>
                <a:ea typeface="Calibri"/>
                <a:cs typeface="Times New Roman"/>
              </a:endParaRPr>
            </a:p>
          </p:txBody>
        </p:sp>
      </p:grpSp>
    </p:spTree>
    <p:extLst>
      <p:ext uri="{BB962C8B-B14F-4D97-AF65-F5344CB8AC3E}">
        <p14:creationId xmlns:p14="http://schemas.microsoft.com/office/powerpoint/2010/main" val="21491415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Stages broken down</a:t>
            </a:r>
            <a:endParaRPr lang="en-GB" dirty="0"/>
          </a:p>
        </p:txBody>
      </p:sp>
      <p:sp>
        <p:nvSpPr>
          <p:cNvPr id="3" name="Content Placeholder 2"/>
          <p:cNvSpPr>
            <a:spLocks noGrp="1"/>
          </p:cNvSpPr>
          <p:nvPr>
            <p:ph idx="1"/>
          </p:nvPr>
        </p:nvSpPr>
        <p:spPr/>
        <p:txBody>
          <a:bodyPr>
            <a:normAutofit fontScale="62500" lnSpcReduction="20000"/>
          </a:bodyPr>
          <a:lstStyle/>
          <a:p>
            <a:pPr marL="0" indent="0">
              <a:buNone/>
            </a:pPr>
            <a:r>
              <a:rPr lang="en-GB" dirty="0">
                <a:solidFill>
                  <a:schemeClr val="bg1"/>
                </a:solidFill>
              </a:rPr>
              <a:t>Requirements</a:t>
            </a:r>
          </a:p>
          <a:p>
            <a:r>
              <a:rPr lang="en-GB" dirty="0"/>
              <a:t>	Finding out what the client is </a:t>
            </a:r>
            <a:r>
              <a:rPr lang="en-GB" dirty="0" smtClean="0"/>
              <a:t>after</a:t>
            </a:r>
          </a:p>
          <a:p>
            <a:pPr marL="0" indent="0">
              <a:buNone/>
            </a:pPr>
            <a:r>
              <a:rPr lang="en-GB" dirty="0" smtClean="0">
                <a:solidFill>
                  <a:schemeClr val="bg1"/>
                </a:solidFill>
              </a:rPr>
              <a:t>Design</a:t>
            </a:r>
          </a:p>
          <a:p>
            <a:r>
              <a:rPr lang="en-GB" dirty="0"/>
              <a:t>	Designing the system (garden)</a:t>
            </a:r>
          </a:p>
          <a:p>
            <a:pPr marL="0" indent="0">
              <a:buNone/>
            </a:pPr>
            <a:r>
              <a:rPr lang="en-GB" dirty="0" smtClean="0">
                <a:solidFill>
                  <a:schemeClr val="bg1"/>
                </a:solidFill>
              </a:rPr>
              <a:t>Implementation</a:t>
            </a:r>
            <a:endParaRPr lang="en-GB" dirty="0">
              <a:solidFill>
                <a:schemeClr val="bg1"/>
              </a:solidFill>
            </a:endParaRPr>
          </a:p>
          <a:p>
            <a:r>
              <a:rPr lang="en-GB" dirty="0"/>
              <a:t>	Gathering of all sections of the system (units) to be integrated in the next stage, and is tested for its functionality (Unit Testing)</a:t>
            </a:r>
          </a:p>
          <a:p>
            <a:pPr marL="0" indent="0">
              <a:buNone/>
            </a:pPr>
            <a:r>
              <a:rPr lang="en-GB" dirty="0" smtClean="0">
                <a:solidFill>
                  <a:schemeClr val="bg1"/>
                </a:solidFill>
              </a:rPr>
              <a:t>Testing </a:t>
            </a:r>
            <a:r>
              <a:rPr lang="en-GB" dirty="0">
                <a:solidFill>
                  <a:schemeClr val="bg1"/>
                </a:solidFill>
              </a:rPr>
              <a:t>(Integration)</a:t>
            </a:r>
          </a:p>
          <a:p>
            <a:r>
              <a:rPr lang="en-GB" dirty="0"/>
              <a:t>	All integrated together and tested for faults</a:t>
            </a:r>
          </a:p>
          <a:p>
            <a:pPr marL="0" indent="0">
              <a:buNone/>
            </a:pPr>
            <a:r>
              <a:rPr lang="en-GB" dirty="0" smtClean="0">
                <a:solidFill>
                  <a:schemeClr val="bg1"/>
                </a:solidFill>
              </a:rPr>
              <a:t>Installation</a:t>
            </a:r>
            <a:endParaRPr lang="en-GB" dirty="0">
              <a:solidFill>
                <a:schemeClr val="bg1"/>
              </a:solidFill>
            </a:endParaRPr>
          </a:p>
          <a:p>
            <a:r>
              <a:rPr lang="en-GB" dirty="0"/>
              <a:t>	Deployed to customer environment (on site)</a:t>
            </a:r>
          </a:p>
          <a:p>
            <a:pPr marL="0" indent="0">
              <a:buNone/>
            </a:pPr>
            <a:r>
              <a:rPr lang="en-GB" dirty="0" smtClean="0">
                <a:solidFill>
                  <a:schemeClr val="bg1"/>
                </a:solidFill>
              </a:rPr>
              <a:t>Maintenance</a:t>
            </a:r>
            <a:endParaRPr lang="en-GB" dirty="0">
              <a:solidFill>
                <a:schemeClr val="bg1"/>
              </a:solidFill>
            </a:endParaRPr>
          </a:p>
          <a:p>
            <a:r>
              <a:rPr lang="en-GB" dirty="0"/>
              <a:t>	Fix issues after the site is live, done to deliver changes to the client requirements or site</a:t>
            </a:r>
          </a:p>
          <a:p>
            <a:endParaRPr lang="en-GB" dirty="0"/>
          </a:p>
        </p:txBody>
      </p:sp>
      <p:grpSp>
        <p:nvGrpSpPr>
          <p:cNvPr id="4" name="Group 3"/>
          <p:cNvGrpSpPr/>
          <p:nvPr/>
        </p:nvGrpSpPr>
        <p:grpSpPr>
          <a:xfrm>
            <a:off x="8028384" y="166663"/>
            <a:ext cx="911737" cy="1622310"/>
            <a:chOff x="0" y="0"/>
            <a:chExt cx="1128156" cy="1922814"/>
          </a:xfrm>
        </p:grpSpPr>
        <p:sp>
          <p:nvSpPr>
            <p:cNvPr id="5" name="Text Box 3"/>
            <p:cNvSpPr txBox="1"/>
            <p:nvPr/>
          </p:nvSpPr>
          <p:spPr>
            <a:xfrm>
              <a:off x="0" y="0"/>
              <a:ext cx="798830" cy="1685925"/>
            </a:xfrm>
            <a:prstGeom prst="rect">
              <a:avLst/>
            </a:prstGeom>
            <a:noFill/>
            <a:ln>
              <a:noFill/>
            </a:ln>
            <a:effectLst/>
          </p:spPr>
          <p:txBody>
            <a:bodyPr rot="0" spcFirstLastPara="0" vert="horz" wrap="non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GB" sz="8000" b="1" cap="all">
                  <a:ln w="9004" cap="flat" cmpd="sng" algn="ctr">
                    <a:solidFill>
                      <a:srgbClr val="5C437A"/>
                    </a:solidFill>
                    <a:prstDash val="solid"/>
                    <a:round/>
                  </a:ln>
                  <a:gradFill>
                    <a:gsLst>
                      <a:gs pos="0">
                        <a:srgbClr val="381563"/>
                      </a:gs>
                      <a:gs pos="43000">
                        <a:srgbClr val="7B34D2"/>
                      </a:gs>
                      <a:gs pos="48000">
                        <a:srgbClr val="7230C3"/>
                      </a:gs>
                      <a:gs pos="100000">
                        <a:srgbClr val="381563"/>
                      </a:gs>
                    </a:gsLst>
                    <a:lin ang="5400000" scaled="0"/>
                  </a:gradFill>
                  <a:effectLst>
                    <a:glow rad="63500">
                      <a:schemeClr val="accent2">
                        <a:satMod val="175000"/>
                        <a:alpha val="40000"/>
                      </a:schemeClr>
                    </a:glow>
                    <a:reflection blurRad="12700" stA="28000" endPos="45000" dist="1003" dir="5400000" sy="-100000" algn="bl"/>
                  </a:effectLst>
                  <a:latin typeface="Calibri"/>
                  <a:ea typeface="Calibri"/>
                  <a:cs typeface="Times New Roman"/>
                </a:rPr>
                <a:t>A</a:t>
              </a:r>
              <a:endParaRPr lang="en-GB" sz="1100">
                <a:effectLst/>
                <a:latin typeface="Calibri"/>
                <a:ea typeface="Calibri"/>
                <a:cs typeface="Times New Roman"/>
              </a:endParaRPr>
            </a:p>
          </p:txBody>
        </p:sp>
        <p:sp>
          <p:nvSpPr>
            <p:cNvPr id="6" name="Text Box 4"/>
            <p:cNvSpPr txBox="1"/>
            <p:nvPr/>
          </p:nvSpPr>
          <p:spPr>
            <a:xfrm>
              <a:off x="368135" y="190006"/>
              <a:ext cx="760021" cy="1732808"/>
            </a:xfrm>
            <a:prstGeom prst="rect">
              <a:avLst/>
            </a:prstGeom>
            <a:noFill/>
            <a:ln>
              <a:noFill/>
            </a:ln>
            <a:effectLst/>
          </p:spPr>
          <p:txBody>
            <a:bodyPr rot="0" spcFirstLastPara="0" vert="horz" wrap="square" lIns="91440" tIns="45720" rIns="91440" bIns="45720" numCol="1" spcCol="0" rtlCol="0" fromWordArt="0" anchor="t" anchorCtr="0" forceAA="0" compatLnSpc="1">
              <a:prstTxWarp prst="textNoShape">
                <a:avLst/>
              </a:prstTxWarp>
              <a:no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lnSpc>
                  <a:spcPct val="115000"/>
                </a:lnSpc>
                <a:spcAft>
                  <a:spcPts val="1000"/>
                </a:spcAft>
              </a:pPr>
              <a:r>
                <a:rPr lang="en-GB" sz="9000" b="1" cap="all">
                  <a:ln>
                    <a:noFill/>
                  </a:ln>
                  <a:solidFill>
                    <a:srgbClr val="4F81BD"/>
                  </a:solidFill>
                  <a:effectLst>
                    <a:glow rad="63500">
                      <a:schemeClr val="accent2">
                        <a:satMod val="175000"/>
                        <a:alpha val="40000"/>
                      </a:schemeClr>
                    </a:glow>
                    <a:outerShdw blurRad="19685" dist="12700" dir="5400000" algn="tl">
                      <a:schemeClr val="accent1">
                        <a:satMod val="130000"/>
                        <a:alpha val="60000"/>
                      </a:schemeClr>
                    </a:outerShdw>
                    <a:reflection blurRad="9995" stA="55000" endPos="48000" dist="495" dir="5400000" sy="-100000" algn="bl"/>
                  </a:effectLst>
                  <a:latin typeface="Calibri"/>
                  <a:ea typeface="Calibri"/>
                  <a:cs typeface="Times New Roman"/>
                </a:rPr>
                <a:t>J</a:t>
              </a:r>
              <a:endParaRPr lang="en-GB" sz="1100">
                <a:effectLst/>
                <a:latin typeface="Calibri"/>
                <a:ea typeface="Calibri"/>
                <a:cs typeface="Times New Roman"/>
              </a:endParaRPr>
            </a:p>
          </p:txBody>
        </p:sp>
      </p:grpSp>
    </p:spTree>
    <p:extLst>
      <p:ext uri="{BB962C8B-B14F-4D97-AF65-F5344CB8AC3E}">
        <p14:creationId xmlns:p14="http://schemas.microsoft.com/office/powerpoint/2010/main" val="1038473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Advantages</a:t>
            </a:r>
            <a:endParaRPr lang="en-GB" dirty="0"/>
          </a:p>
        </p:txBody>
      </p:sp>
      <p:sp>
        <p:nvSpPr>
          <p:cNvPr id="3" name="Content Placeholder 2"/>
          <p:cNvSpPr>
            <a:spLocks noGrp="1"/>
          </p:cNvSpPr>
          <p:nvPr>
            <p:ph idx="1"/>
          </p:nvPr>
        </p:nvSpPr>
        <p:spPr/>
        <p:txBody>
          <a:bodyPr/>
          <a:lstStyle/>
          <a:p>
            <a:r>
              <a:rPr lang="en-GB" dirty="0" smtClean="0"/>
              <a:t>Simple and Easy to understand and use</a:t>
            </a:r>
          </a:p>
          <a:p>
            <a:r>
              <a:rPr lang="en-GB" dirty="0" smtClean="0"/>
              <a:t>Easy to manage due to rigidity</a:t>
            </a:r>
          </a:p>
          <a:p>
            <a:r>
              <a:rPr lang="en-GB" dirty="0" smtClean="0"/>
              <a:t>Phases are completed one at a time</a:t>
            </a:r>
          </a:p>
          <a:p>
            <a:r>
              <a:rPr lang="en-GB" dirty="0" smtClean="0"/>
              <a:t>Better for smaller projects where requirements are clearly defined</a:t>
            </a:r>
            <a:endParaRPr lang="en-GB" dirty="0"/>
          </a:p>
        </p:txBody>
      </p:sp>
      <p:grpSp>
        <p:nvGrpSpPr>
          <p:cNvPr id="4" name="Group 3"/>
          <p:cNvGrpSpPr/>
          <p:nvPr/>
        </p:nvGrpSpPr>
        <p:grpSpPr>
          <a:xfrm>
            <a:off x="8028384" y="166663"/>
            <a:ext cx="911737" cy="1622310"/>
            <a:chOff x="0" y="0"/>
            <a:chExt cx="1128156" cy="1922814"/>
          </a:xfrm>
        </p:grpSpPr>
        <p:sp>
          <p:nvSpPr>
            <p:cNvPr id="5" name="Text Box 3"/>
            <p:cNvSpPr txBox="1"/>
            <p:nvPr/>
          </p:nvSpPr>
          <p:spPr>
            <a:xfrm>
              <a:off x="0" y="0"/>
              <a:ext cx="798830" cy="1685925"/>
            </a:xfrm>
            <a:prstGeom prst="rect">
              <a:avLst/>
            </a:prstGeom>
            <a:noFill/>
            <a:ln>
              <a:noFill/>
            </a:ln>
            <a:effectLst/>
          </p:spPr>
          <p:txBody>
            <a:bodyPr rot="0" spcFirstLastPara="0" vert="horz" wrap="non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GB" sz="8000" b="1" cap="all">
                  <a:ln w="9004" cap="flat" cmpd="sng" algn="ctr">
                    <a:solidFill>
                      <a:srgbClr val="5C437A"/>
                    </a:solidFill>
                    <a:prstDash val="solid"/>
                    <a:round/>
                  </a:ln>
                  <a:gradFill>
                    <a:gsLst>
                      <a:gs pos="0">
                        <a:srgbClr val="381563"/>
                      </a:gs>
                      <a:gs pos="43000">
                        <a:srgbClr val="7B34D2"/>
                      </a:gs>
                      <a:gs pos="48000">
                        <a:srgbClr val="7230C3"/>
                      </a:gs>
                      <a:gs pos="100000">
                        <a:srgbClr val="381563"/>
                      </a:gs>
                    </a:gsLst>
                    <a:lin ang="5400000" scaled="0"/>
                  </a:gradFill>
                  <a:effectLst>
                    <a:glow rad="63500">
                      <a:schemeClr val="accent2">
                        <a:satMod val="175000"/>
                        <a:alpha val="40000"/>
                      </a:schemeClr>
                    </a:glow>
                    <a:reflection blurRad="12700" stA="28000" endPos="45000" dist="1003" dir="5400000" sy="-100000" algn="bl"/>
                  </a:effectLst>
                  <a:latin typeface="Calibri"/>
                  <a:ea typeface="Calibri"/>
                  <a:cs typeface="Times New Roman"/>
                </a:rPr>
                <a:t>A</a:t>
              </a:r>
              <a:endParaRPr lang="en-GB" sz="1100">
                <a:effectLst/>
                <a:latin typeface="Calibri"/>
                <a:ea typeface="Calibri"/>
                <a:cs typeface="Times New Roman"/>
              </a:endParaRPr>
            </a:p>
          </p:txBody>
        </p:sp>
        <p:sp>
          <p:nvSpPr>
            <p:cNvPr id="6" name="Text Box 4"/>
            <p:cNvSpPr txBox="1"/>
            <p:nvPr/>
          </p:nvSpPr>
          <p:spPr>
            <a:xfrm>
              <a:off x="368135" y="190006"/>
              <a:ext cx="760021" cy="1732808"/>
            </a:xfrm>
            <a:prstGeom prst="rect">
              <a:avLst/>
            </a:prstGeom>
            <a:noFill/>
            <a:ln>
              <a:noFill/>
            </a:ln>
            <a:effectLst/>
          </p:spPr>
          <p:txBody>
            <a:bodyPr rot="0" spcFirstLastPara="0" vert="horz" wrap="square" lIns="91440" tIns="45720" rIns="91440" bIns="45720" numCol="1" spcCol="0" rtlCol="0" fromWordArt="0" anchor="t" anchorCtr="0" forceAA="0" compatLnSpc="1">
              <a:prstTxWarp prst="textNoShape">
                <a:avLst/>
              </a:prstTxWarp>
              <a:no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lnSpc>
                  <a:spcPct val="115000"/>
                </a:lnSpc>
                <a:spcAft>
                  <a:spcPts val="1000"/>
                </a:spcAft>
              </a:pPr>
              <a:r>
                <a:rPr lang="en-GB" sz="9000" b="1" cap="all">
                  <a:ln>
                    <a:noFill/>
                  </a:ln>
                  <a:solidFill>
                    <a:srgbClr val="4F81BD"/>
                  </a:solidFill>
                  <a:effectLst>
                    <a:glow rad="63500">
                      <a:schemeClr val="accent2">
                        <a:satMod val="175000"/>
                        <a:alpha val="40000"/>
                      </a:schemeClr>
                    </a:glow>
                    <a:outerShdw blurRad="19685" dist="12700" dir="5400000" algn="tl">
                      <a:schemeClr val="accent1">
                        <a:satMod val="130000"/>
                        <a:alpha val="60000"/>
                      </a:schemeClr>
                    </a:outerShdw>
                    <a:reflection blurRad="9995" stA="55000" endPos="48000" dist="495" dir="5400000" sy="-100000" algn="bl"/>
                  </a:effectLst>
                  <a:latin typeface="Calibri"/>
                  <a:ea typeface="Calibri"/>
                  <a:cs typeface="Times New Roman"/>
                </a:rPr>
                <a:t>J</a:t>
              </a:r>
              <a:endParaRPr lang="en-GB" sz="1100">
                <a:effectLst/>
                <a:latin typeface="Calibri"/>
                <a:ea typeface="Calibri"/>
                <a:cs typeface="Times New Roman"/>
              </a:endParaRPr>
            </a:p>
          </p:txBody>
        </p:sp>
      </p:grpSp>
    </p:spTree>
    <p:extLst>
      <p:ext uri="{BB962C8B-B14F-4D97-AF65-F5344CB8AC3E}">
        <p14:creationId xmlns:p14="http://schemas.microsoft.com/office/powerpoint/2010/main" val="808957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Disadvantages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It is difficult to go back to amend it after the testing stage if the Requirement stage isn’t well thought out</a:t>
            </a:r>
          </a:p>
          <a:p>
            <a:r>
              <a:rPr lang="en-GB" dirty="0" smtClean="0"/>
              <a:t>It is late in the model before working software is created</a:t>
            </a:r>
          </a:p>
          <a:p>
            <a:r>
              <a:rPr lang="en-GB" dirty="0" smtClean="0"/>
              <a:t>Not good for complex projects due to the rigidity, most other methods are better suited</a:t>
            </a:r>
          </a:p>
          <a:p>
            <a:r>
              <a:rPr lang="en-GB" dirty="0" smtClean="0"/>
              <a:t>Its difficult to measure progress within the stages</a:t>
            </a:r>
          </a:p>
          <a:p>
            <a:r>
              <a:rPr lang="en-GB" dirty="0" smtClean="0"/>
              <a:t>With integration done at the end it is difficult to identify technological or business bottleneck stages.</a:t>
            </a:r>
            <a:endParaRPr lang="en-GB" dirty="0"/>
          </a:p>
        </p:txBody>
      </p:sp>
      <p:grpSp>
        <p:nvGrpSpPr>
          <p:cNvPr id="4" name="Group 3"/>
          <p:cNvGrpSpPr/>
          <p:nvPr/>
        </p:nvGrpSpPr>
        <p:grpSpPr>
          <a:xfrm>
            <a:off x="8028384" y="166663"/>
            <a:ext cx="911737" cy="1622310"/>
            <a:chOff x="0" y="0"/>
            <a:chExt cx="1128156" cy="1922814"/>
          </a:xfrm>
        </p:grpSpPr>
        <p:sp>
          <p:nvSpPr>
            <p:cNvPr id="5" name="Text Box 3"/>
            <p:cNvSpPr txBox="1"/>
            <p:nvPr/>
          </p:nvSpPr>
          <p:spPr>
            <a:xfrm>
              <a:off x="0" y="0"/>
              <a:ext cx="798830" cy="1685925"/>
            </a:xfrm>
            <a:prstGeom prst="rect">
              <a:avLst/>
            </a:prstGeom>
            <a:noFill/>
            <a:ln>
              <a:noFill/>
            </a:ln>
            <a:effectLst/>
          </p:spPr>
          <p:txBody>
            <a:bodyPr rot="0" spcFirstLastPara="0" vert="horz" wrap="non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GB" sz="8000" b="1" cap="all">
                  <a:ln w="9004" cap="flat" cmpd="sng" algn="ctr">
                    <a:solidFill>
                      <a:srgbClr val="5C437A"/>
                    </a:solidFill>
                    <a:prstDash val="solid"/>
                    <a:round/>
                  </a:ln>
                  <a:gradFill>
                    <a:gsLst>
                      <a:gs pos="0">
                        <a:srgbClr val="381563"/>
                      </a:gs>
                      <a:gs pos="43000">
                        <a:srgbClr val="7B34D2"/>
                      </a:gs>
                      <a:gs pos="48000">
                        <a:srgbClr val="7230C3"/>
                      </a:gs>
                      <a:gs pos="100000">
                        <a:srgbClr val="381563"/>
                      </a:gs>
                    </a:gsLst>
                    <a:lin ang="5400000" scaled="0"/>
                  </a:gradFill>
                  <a:effectLst>
                    <a:glow rad="63500">
                      <a:schemeClr val="accent2">
                        <a:satMod val="175000"/>
                        <a:alpha val="40000"/>
                      </a:schemeClr>
                    </a:glow>
                    <a:reflection blurRad="12700" stA="28000" endPos="45000" dist="1003" dir="5400000" sy="-100000" algn="bl"/>
                  </a:effectLst>
                  <a:latin typeface="Calibri"/>
                  <a:ea typeface="Calibri"/>
                  <a:cs typeface="Times New Roman"/>
                </a:rPr>
                <a:t>A</a:t>
              </a:r>
              <a:endParaRPr lang="en-GB" sz="1100">
                <a:effectLst/>
                <a:latin typeface="Calibri"/>
                <a:ea typeface="Calibri"/>
                <a:cs typeface="Times New Roman"/>
              </a:endParaRPr>
            </a:p>
          </p:txBody>
        </p:sp>
        <p:sp>
          <p:nvSpPr>
            <p:cNvPr id="6" name="Text Box 4"/>
            <p:cNvSpPr txBox="1"/>
            <p:nvPr/>
          </p:nvSpPr>
          <p:spPr>
            <a:xfrm>
              <a:off x="368135" y="190006"/>
              <a:ext cx="760021" cy="1732808"/>
            </a:xfrm>
            <a:prstGeom prst="rect">
              <a:avLst/>
            </a:prstGeom>
            <a:noFill/>
            <a:ln>
              <a:noFill/>
            </a:ln>
            <a:effectLst/>
          </p:spPr>
          <p:txBody>
            <a:bodyPr rot="0" spcFirstLastPara="0" vert="horz" wrap="square" lIns="91440" tIns="45720" rIns="91440" bIns="45720" numCol="1" spcCol="0" rtlCol="0" fromWordArt="0" anchor="t" anchorCtr="0" forceAA="0" compatLnSpc="1">
              <a:prstTxWarp prst="textNoShape">
                <a:avLst/>
              </a:prstTxWarp>
              <a:no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lnSpc>
                  <a:spcPct val="115000"/>
                </a:lnSpc>
                <a:spcAft>
                  <a:spcPts val="1000"/>
                </a:spcAft>
              </a:pPr>
              <a:r>
                <a:rPr lang="en-GB" sz="9000" b="1" cap="all">
                  <a:ln>
                    <a:noFill/>
                  </a:ln>
                  <a:solidFill>
                    <a:srgbClr val="4F81BD"/>
                  </a:solidFill>
                  <a:effectLst>
                    <a:glow rad="63500">
                      <a:schemeClr val="accent2">
                        <a:satMod val="175000"/>
                        <a:alpha val="40000"/>
                      </a:schemeClr>
                    </a:glow>
                    <a:outerShdw blurRad="19685" dist="12700" dir="5400000" algn="tl">
                      <a:schemeClr val="accent1">
                        <a:satMod val="130000"/>
                        <a:alpha val="60000"/>
                      </a:schemeClr>
                    </a:outerShdw>
                    <a:reflection blurRad="9995" stA="55000" endPos="48000" dist="495" dir="5400000" sy="-100000" algn="bl"/>
                  </a:effectLst>
                  <a:latin typeface="Calibri"/>
                  <a:ea typeface="Calibri"/>
                  <a:cs typeface="Times New Roman"/>
                </a:rPr>
                <a:t>J</a:t>
              </a:r>
              <a:endParaRPr lang="en-GB" sz="1100">
                <a:effectLst/>
                <a:latin typeface="Calibri"/>
                <a:ea typeface="Calibri"/>
                <a:cs typeface="Times New Roman"/>
              </a:endParaRPr>
            </a:p>
          </p:txBody>
        </p:sp>
      </p:grpSp>
    </p:spTree>
    <p:extLst>
      <p:ext uri="{BB962C8B-B14F-4D97-AF65-F5344CB8AC3E}">
        <p14:creationId xmlns:p14="http://schemas.microsoft.com/office/powerpoint/2010/main" val="1231200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a:t>
            </a:r>
            <a:endParaRPr lang="en-GB" dirty="0"/>
          </a:p>
        </p:txBody>
      </p:sp>
      <p:sp>
        <p:nvSpPr>
          <p:cNvPr id="3" name="Content Placeholder 2"/>
          <p:cNvSpPr>
            <a:spLocks noGrp="1"/>
          </p:cNvSpPr>
          <p:nvPr>
            <p:ph idx="1"/>
          </p:nvPr>
        </p:nvSpPr>
        <p:spPr/>
        <p:txBody>
          <a:bodyPr/>
          <a:lstStyle/>
          <a:p>
            <a:r>
              <a:rPr lang="en-GB" dirty="0" smtClean="0"/>
              <a:t>In conclusion Waterfall Model was a good starting point for software development, but now systems are often needed to be created rapidly with options for continuous improvement and change, and so other models are more suited to the modern software development models such as Agile, RAD or XP</a:t>
            </a:r>
            <a:endParaRPr lang="en-GB" dirty="0"/>
          </a:p>
        </p:txBody>
      </p:sp>
      <p:grpSp>
        <p:nvGrpSpPr>
          <p:cNvPr id="4" name="Group 3"/>
          <p:cNvGrpSpPr/>
          <p:nvPr/>
        </p:nvGrpSpPr>
        <p:grpSpPr>
          <a:xfrm>
            <a:off x="8028384" y="166663"/>
            <a:ext cx="911737" cy="1622310"/>
            <a:chOff x="0" y="0"/>
            <a:chExt cx="1128156" cy="1922814"/>
          </a:xfrm>
        </p:grpSpPr>
        <p:sp>
          <p:nvSpPr>
            <p:cNvPr id="5" name="Text Box 3"/>
            <p:cNvSpPr txBox="1"/>
            <p:nvPr/>
          </p:nvSpPr>
          <p:spPr>
            <a:xfrm>
              <a:off x="0" y="0"/>
              <a:ext cx="798830" cy="1685925"/>
            </a:xfrm>
            <a:prstGeom prst="rect">
              <a:avLst/>
            </a:prstGeom>
            <a:noFill/>
            <a:ln>
              <a:noFill/>
            </a:ln>
            <a:effectLst/>
          </p:spPr>
          <p:txBody>
            <a:bodyPr rot="0" spcFirstLastPara="0" vert="horz" wrap="non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GB" sz="8000" b="1" cap="all">
                  <a:ln w="9004" cap="flat" cmpd="sng" algn="ctr">
                    <a:solidFill>
                      <a:srgbClr val="5C437A"/>
                    </a:solidFill>
                    <a:prstDash val="solid"/>
                    <a:round/>
                  </a:ln>
                  <a:gradFill>
                    <a:gsLst>
                      <a:gs pos="0">
                        <a:srgbClr val="381563"/>
                      </a:gs>
                      <a:gs pos="43000">
                        <a:srgbClr val="7B34D2"/>
                      </a:gs>
                      <a:gs pos="48000">
                        <a:srgbClr val="7230C3"/>
                      </a:gs>
                      <a:gs pos="100000">
                        <a:srgbClr val="381563"/>
                      </a:gs>
                    </a:gsLst>
                    <a:lin ang="5400000" scaled="0"/>
                  </a:gradFill>
                  <a:effectLst>
                    <a:glow rad="63500">
                      <a:schemeClr val="accent2">
                        <a:satMod val="175000"/>
                        <a:alpha val="40000"/>
                      </a:schemeClr>
                    </a:glow>
                    <a:reflection blurRad="12700" stA="28000" endPos="45000" dist="1003" dir="5400000" sy="-100000" algn="bl"/>
                  </a:effectLst>
                  <a:latin typeface="Calibri"/>
                  <a:ea typeface="Calibri"/>
                  <a:cs typeface="Times New Roman"/>
                </a:rPr>
                <a:t>A</a:t>
              </a:r>
              <a:endParaRPr lang="en-GB" sz="1100">
                <a:effectLst/>
                <a:latin typeface="Calibri"/>
                <a:ea typeface="Calibri"/>
                <a:cs typeface="Times New Roman"/>
              </a:endParaRPr>
            </a:p>
          </p:txBody>
        </p:sp>
        <p:sp>
          <p:nvSpPr>
            <p:cNvPr id="6" name="Text Box 4"/>
            <p:cNvSpPr txBox="1"/>
            <p:nvPr/>
          </p:nvSpPr>
          <p:spPr>
            <a:xfrm>
              <a:off x="368135" y="190006"/>
              <a:ext cx="760021" cy="1732808"/>
            </a:xfrm>
            <a:prstGeom prst="rect">
              <a:avLst/>
            </a:prstGeom>
            <a:noFill/>
            <a:ln>
              <a:noFill/>
            </a:ln>
            <a:effectLst/>
          </p:spPr>
          <p:txBody>
            <a:bodyPr rot="0" spcFirstLastPara="0" vert="horz" wrap="square" lIns="91440" tIns="45720" rIns="91440" bIns="45720" numCol="1" spcCol="0" rtlCol="0" fromWordArt="0" anchor="t" anchorCtr="0" forceAA="0" compatLnSpc="1">
              <a:prstTxWarp prst="textNoShape">
                <a:avLst/>
              </a:prstTxWarp>
              <a:no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lnSpc>
                  <a:spcPct val="115000"/>
                </a:lnSpc>
                <a:spcAft>
                  <a:spcPts val="1000"/>
                </a:spcAft>
              </a:pPr>
              <a:r>
                <a:rPr lang="en-GB" sz="9000" b="1" cap="all">
                  <a:ln>
                    <a:noFill/>
                  </a:ln>
                  <a:solidFill>
                    <a:srgbClr val="4F81BD"/>
                  </a:solidFill>
                  <a:effectLst>
                    <a:glow rad="63500">
                      <a:schemeClr val="accent2">
                        <a:satMod val="175000"/>
                        <a:alpha val="40000"/>
                      </a:schemeClr>
                    </a:glow>
                    <a:outerShdw blurRad="19685" dist="12700" dir="5400000" algn="tl">
                      <a:schemeClr val="accent1">
                        <a:satMod val="130000"/>
                        <a:alpha val="60000"/>
                      </a:schemeClr>
                    </a:outerShdw>
                    <a:reflection blurRad="9995" stA="55000" endPos="48000" dist="495" dir="5400000" sy="-100000" algn="bl"/>
                  </a:effectLst>
                  <a:latin typeface="Calibri"/>
                  <a:ea typeface="Calibri"/>
                  <a:cs typeface="Times New Roman"/>
                </a:rPr>
                <a:t>J</a:t>
              </a:r>
              <a:endParaRPr lang="en-GB" sz="1100">
                <a:effectLst/>
                <a:latin typeface="Calibri"/>
                <a:ea typeface="Calibri"/>
                <a:cs typeface="Times New Roman"/>
              </a:endParaRPr>
            </a:p>
          </p:txBody>
        </p:sp>
      </p:grpSp>
    </p:spTree>
    <p:extLst>
      <p:ext uri="{BB962C8B-B14F-4D97-AF65-F5344CB8AC3E}">
        <p14:creationId xmlns:p14="http://schemas.microsoft.com/office/powerpoint/2010/main" val="21776884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210</Words>
  <Application>Microsoft Office PowerPoint</Application>
  <PresentationFormat>On-screen Show (4:3)</PresentationFormat>
  <Paragraphs>50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System Development Life Cycle</vt:lpstr>
      <vt:lpstr>PowerPoint Presentation</vt:lpstr>
      <vt:lpstr>Waterfall Model</vt:lpstr>
      <vt:lpstr>Stages broken down</vt:lpstr>
      <vt:lpstr>Advantages</vt:lpstr>
      <vt:lpstr>Disadvantages</vt:lpstr>
      <vt:lpstr>Conclusion</vt:lpstr>
    </vt:vector>
  </TitlesOfParts>
  <Company>Staffordshire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Development Life Cycle</dc:title>
  <dc:creator>Student Lab PC</dc:creator>
  <cp:lastModifiedBy>Student Lab PC</cp:lastModifiedBy>
  <cp:revision>4</cp:revision>
  <dcterms:created xsi:type="dcterms:W3CDTF">2013-08-13T10:30:02Z</dcterms:created>
  <dcterms:modified xsi:type="dcterms:W3CDTF">2013-08-13T11:24:21Z</dcterms:modified>
</cp:coreProperties>
</file>